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99" r:id="rId2"/>
    <p:sldId id="366" r:id="rId3"/>
    <p:sldId id="365" r:id="rId4"/>
    <p:sldId id="321" r:id="rId5"/>
    <p:sldId id="318" r:id="rId6"/>
    <p:sldId id="323" r:id="rId7"/>
    <p:sldId id="368" r:id="rId8"/>
    <p:sldId id="324" r:id="rId9"/>
    <p:sldId id="305" r:id="rId10"/>
    <p:sldId id="271" r:id="rId1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23042653738510713"/>
          <c:w val="0.84382362690280566"/>
          <c:h val="0.7695734626148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1-4905-4875-80E5-976076FF8E0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05-4875-80E5-976076FF8E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lv-LV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0989260498724709E-3"/>
          <c:y val="0.17348198673538573"/>
          <c:w val="0.84382362690280566"/>
          <c:h val="0.7695734626148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explosion val="1"/>
          <c:dPt>
            <c:idx val="0"/>
            <c:bubble3D val="0"/>
            <c:spPr>
              <a:solidFill>
                <a:srgbClr val="2395A6"/>
              </a:solidFill>
            </c:spPr>
            <c:extLst>
              <c:ext xmlns:c16="http://schemas.microsoft.com/office/drawing/2014/chart" uri="{C3380CC4-5D6E-409C-BE32-E72D297353CC}">
                <c16:uniqueId val="{00000001-CCFA-4256-90A9-63086EBD6D0D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CCFA-4256-90A9-63086EBD6D0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FA-4256-90A9-63086EBD6D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lv-LV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rgbClr val="2395A6"/>
              </a:solidFill>
            </c:spPr>
            <c:extLst>
              <c:ext xmlns:c16="http://schemas.microsoft.com/office/drawing/2014/chart" uri="{C3380CC4-5D6E-409C-BE32-E72D297353CC}">
                <c16:uniqueId val="{00000001-AAE4-45D5-8ED9-23E24EF160FC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AAE4-45D5-8ED9-23E24EF160F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E4-45D5-8ED9-23E24EF16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lv-LV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088186548597185E-2"/>
          <c:y val="0.10873924990186634"/>
          <c:w val="0.84382362690280566"/>
          <c:h val="0.7695734626148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1-814F-4343-AD4E-63475CAD31A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4F-4343-AD4E-63475CAD3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lv-LV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6204D-1F78-400A-A6C5-6F8413935BAC}" type="datetimeFigureOut">
              <a:rPr lang="lv-LV" smtClean="0"/>
              <a:t>19.07.2022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9C0F5-F3F3-4944-AD97-42759452311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71567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FCE4E-87B3-4AFA-80E7-20926C5B50C8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0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FCE4E-87B3-4AFA-80E7-20926C5B50C8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024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FCE4E-87B3-4AFA-80E7-20926C5B50C8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384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FCE4E-87B3-4AFA-80E7-20926C5B50C8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1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3.emf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441C-95A2-0643-B1BD-76C18446C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7891849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1AABD-5BD2-4648-93D6-D8D766B5E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789184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555547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FC1B5-F874-664D-900B-6FE655C5D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10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7D72B6-028E-BA48-BCBB-621DC83852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212492" y="1825625"/>
            <a:ext cx="4236308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555CBF-A634-8D42-9DFA-3A9D5823DDE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1724" y="1825625"/>
            <a:ext cx="4236308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54091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708A3D-849E-E348-9E74-F055384449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547E5B-321E-A84C-9103-F204E39A2B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5953"/>
            <a:ext cx="10109200" cy="6388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053696-A918-E24A-965D-7E01B726C6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6167653"/>
            <a:ext cx="16383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EFB34-9E58-2144-B2B6-0F07F8EFD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Cond" panose="020B0506030403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F1C59-E139-374A-8AEF-AE334ABE5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4661028" cy="4873625"/>
          </a:xfrm>
        </p:spPr>
        <p:txBody>
          <a:bodyPr/>
          <a:lstStyle>
            <a:lvl1pPr>
              <a:defRPr sz="32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 Cond" panose="020B0506030403020204" pitchFamily="34" charset="0"/>
              </a:defRPr>
            </a:lvl1pPr>
            <a:lvl2pPr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 Cond" panose="020B0506030403020204" pitchFamily="34" charset="0"/>
              </a:defRPr>
            </a:lvl2pPr>
            <a:lvl3pPr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 Cond" panose="020B0506030403020204" pitchFamily="34" charset="0"/>
              </a:defRPr>
            </a:lvl3pPr>
            <a:lvl4pPr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 Cond" panose="020B0506030403020204" pitchFamily="34" charset="0"/>
              </a:defRPr>
            </a:lvl4pPr>
            <a:lvl5pPr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 Cond" panose="020B0506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8A428-8C72-794D-BFBB-C273ADF76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Myriad Pro Cond" panose="020B0506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345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97213C-445E-294A-A2AA-BBD7BD99D5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00D25B-16E7-FB4F-A26D-7568A0A01F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5953"/>
            <a:ext cx="10109200" cy="6388100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C44BF9DD-91BD-1E42-AAE0-72A5D759A2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54600" y="674108"/>
            <a:ext cx="4744994" cy="5411788"/>
          </a:xfrm>
          <a:custGeom>
            <a:avLst/>
            <a:gdLst>
              <a:gd name="connsiteX0" fmla="*/ 0 w 4744994"/>
              <a:gd name="connsiteY0" fmla="*/ 0 h 5411788"/>
              <a:gd name="connsiteX1" fmla="*/ 294759 w 4744994"/>
              <a:gd name="connsiteY1" fmla="*/ 0 h 5411788"/>
              <a:gd name="connsiteX2" fmla="*/ 910281 w 4744994"/>
              <a:gd name="connsiteY2" fmla="*/ 0 h 5411788"/>
              <a:gd name="connsiteX3" fmla="*/ 4450235 w 4744994"/>
              <a:gd name="connsiteY3" fmla="*/ 0 h 5411788"/>
              <a:gd name="connsiteX4" fmla="*/ 4744994 w 4744994"/>
              <a:gd name="connsiteY4" fmla="*/ 294759 h 5411788"/>
              <a:gd name="connsiteX5" fmla="*/ 4744994 w 4744994"/>
              <a:gd name="connsiteY5" fmla="*/ 5117029 h 5411788"/>
              <a:gd name="connsiteX6" fmla="*/ 4450235 w 4744994"/>
              <a:gd name="connsiteY6" fmla="*/ 5411788 h 5411788"/>
              <a:gd name="connsiteX7" fmla="*/ 294759 w 4744994"/>
              <a:gd name="connsiteY7" fmla="*/ 5411788 h 5411788"/>
              <a:gd name="connsiteX8" fmla="*/ 0 w 4744994"/>
              <a:gd name="connsiteY8" fmla="*/ 5117029 h 5411788"/>
              <a:gd name="connsiteX9" fmla="*/ 0 w 4744994"/>
              <a:gd name="connsiteY9" fmla="*/ 910281 h 5411788"/>
              <a:gd name="connsiteX10" fmla="*/ 0 w 4744994"/>
              <a:gd name="connsiteY10" fmla="*/ 294759 h 54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44994" h="5411788">
                <a:moveTo>
                  <a:pt x="0" y="0"/>
                </a:moveTo>
                <a:lnTo>
                  <a:pt x="294759" y="0"/>
                </a:lnTo>
                <a:lnTo>
                  <a:pt x="910281" y="0"/>
                </a:lnTo>
                <a:lnTo>
                  <a:pt x="4450235" y="0"/>
                </a:lnTo>
                <a:cubicBezTo>
                  <a:pt x="4613026" y="0"/>
                  <a:pt x="4744994" y="131968"/>
                  <a:pt x="4744994" y="294759"/>
                </a:cubicBezTo>
                <a:lnTo>
                  <a:pt x="4744994" y="5117029"/>
                </a:lnTo>
                <a:cubicBezTo>
                  <a:pt x="4744994" y="5279820"/>
                  <a:pt x="4613026" y="5411788"/>
                  <a:pt x="4450235" y="5411788"/>
                </a:cubicBezTo>
                <a:lnTo>
                  <a:pt x="294759" y="5411788"/>
                </a:lnTo>
                <a:cubicBezTo>
                  <a:pt x="131968" y="5411788"/>
                  <a:pt x="0" y="5279820"/>
                  <a:pt x="0" y="5117029"/>
                </a:cubicBezTo>
                <a:lnTo>
                  <a:pt x="0" y="910281"/>
                </a:lnTo>
                <a:lnTo>
                  <a:pt x="0" y="2947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LV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B769F1-47E0-D049-9165-9ED8FF8212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6167653"/>
            <a:ext cx="1638300" cy="40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0B0F92-8FF5-2A44-939F-2BD0CE3E0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Cond" panose="020B0506030403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E0F7BC-3E1F-DF4C-BE1A-3F4743C4B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028496"/>
          </a:xfrm>
        </p:spPr>
        <p:txBody>
          <a:bodyPr/>
          <a:lstStyle>
            <a:lvl1pPr marL="0" indent="0">
              <a:buNone/>
              <a:defRPr sz="1600" b="0" i="0">
                <a:latin typeface="Myriad Pro Cond" panose="020B0506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2737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>
            <a:extLst>
              <a:ext uri="{FF2B5EF4-FFF2-40B4-BE49-F238E27FC236}">
                <a16:creationId xmlns:a16="http://schemas.microsoft.com/office/drawing/2014/main" id="{DA8A65D1-07D2-B848-A13F-68967F1F33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954" y="682466"/>
            <a:ext cx="9438640" cy="5411788"/>
          </a:xfrm>
          <a:custGeom>
            <a:avLst/>
            <a:gdLst>
              <a:gd name="connsiteX0" fmla="*/ 0 w 9438640"/>
              <a:gd name="connsiteY0" fmla="*/ 0 h 5411788"/>
              <a:gd name="connsiteX1" fmla="*/ 231408 w 9438640"/>
              <a:gd name="connsiteY1" fmla="*/ 0 h 5411788"/>
              <a:gd name="connsiteX2" fmla="*/ 821214 w 9438640"/>
              <a:gd name="connsiteY2" fmla="*/ 0 h 5411788"/>
              <a:gd name="connsiteX3" fmla="*/ 9207232 w 9438640"/>
              <a:gd name="connsiteY3" fmla="*/ 0 h 5411788"/>
              <a:gd name="connsiteX4" fmla="*/ 9438640 w 9438640"/>
              <a:gd name="connsiteY4" fmla="*/ 231408 h 5411788"/>
              <a:gd name="connsiteX5" fmla="*/ 9438640 w 9438640"/>
              <a:gd name="connsiteY5" fmla="*/ 5180380 h 5411788"/>
              <a:gd name="connsiteX6" fmla="*/ 9207232 w 9438640"/>
              <a:gd name="connsiteY6" fmla="*/ 5411788 h 5411788"/>
              <a:gd name="connsiteX7" fmla="*/ 231408 w 9438640"/>
              <a:gd name="connsiteY7" fmla="*/ 5411788 h 5411788"/>
              <a:gd name="connsiteX8" fmla="*/ 0 w 9438640"/>
              <a:gd name="connsiteY8" fmla="*/ 5180380 h 5411788"/>
              <a:gd name="connsiteX9" fmla="*/ 0 w 9438640"/>
              <a:gd name="connsiteY9" fmla="*/ 821214 h 5411788"/>
              <a:gd name="connsiteX10" fmla="*/ 0 w 9438640"/>
              <a:gd name="connsiteY10" fmla="*/ 231408 h 54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38640" h="5411788">
                <a:moveTo>
                  <a:pt x="0" y="0"/>
                </a:moveTo>
                <a:lnTo>
                  <a:pt x="231408" y="0"/>
                </a:lnTo>
                <a:lnTo>
                  <a:pt x="821214" y="0"/>
                </a:lnTo>
                <a:lnTo>
                  <a:pt x="9207232" y="0"/>
                </a:lnTo>
                <a:cubicBezTo>
                  <a:pt x="9335035" y="0"/>
                  <a:pt x="9438640" y="103605"/>
                  <a:pt x="9438640" y="231408"/>
                </a:cubicBezTo>
                <a:lnTo>
                  <a:pt x="9438640" y="5180380"/>
                </a:lnTo>
                <a:cubicBezTo>
                  <a:pt x="9438640" y="5308183"/>
                  <a:pt x="9335035" y="5411788"/>
                  <a:pt x="9207232" y="5411788"/>
                </a:cubicBezTo>
                <a:lnTo>
                  <a:pt x="231408" y="5411788"/>
                </a:lnTo>
                <a:cubicBezTo>
                  <a:pt x="103605" y="5411788"/>
                  <a:pt x="0" y="5308183"/>
                  <a:pt x="0" y="5180380"/>
                </a:cubicBezTo>
                <a:lnTo>
                  <a:pt x="0" y="821214"/>
                </a:lnTo>
                <a:lnTo>
                  <a:pt x="0" y="2314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127913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970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2B54E3-FB02-9144-873C-2510FFD2A6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3DED31-9622-7D41-8840-16E77EE576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1450" y="6167223"/>
            <a:ext cx="1638300" cy="406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6BDCC42-8C09-0C4B-B00A-0C767884FA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02388A4-F3E1-514F-A100-F178589717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1850" y="621184"/>
            <a:ext cx="4432300" cy="2387600"/>
          </a:xfrm>
        </p:spPr>
        <p:txBody>
          <a:bodyPr anchor="ctr"/>
          <a:lstStyle>
            <a:lvl1pPr algn="ctr">
              <a:defRPr sz="6000">
                <a:solidFill>
                  <a:srgbClr val="66BCD6"/>
                </a:solidFill>
              </a:defRPr>
            </a:lvl1pPr>
          </a:lstStyle>
          <a:p>
            <a:r>
              <a:rPr lang="en-GB" dirty="0"/>
              <a:t>PALDIES!</a:t>
            </a:r>
            <a:endParaRPr lang="en-LV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E99B4F-2120-1747-AC01-EF3E30268B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64150" y="621184"/>
            <a:ext cx="6096000" cy="3852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F4D0BB-7C1A-314A-86F8-A2B364E55F4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06720" y="3911544"/>
            <a:ext cx="5608320" cy="325483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C7718C2-35E0-E344-8CE0-A8470268BB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9763" y="1422400"/>
            <a:ext cx="5080000" cy="2112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684874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4EDFD77-D670-E748-A074-F47B720A7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A62A5A-64FB-4849-A759-D052D05E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6167653"/>
            <a:ext cx="1638300" cy="406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6F8CB1D-50CB-824E-BE57-D06BFF579F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1850" y="621184"/>
            <a:ext cx="4432300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PALDIES!</a:t>
            </a:r>
            <a:endParaRPr lang="en-LV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7CB836-75DA-504B-BAEE-EFC419DC83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64150" y="621184"/>
            <a:ext cx="6096000" cy="38521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8BE203-5B9B-0E4B-914C-77A2AAA73D6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06720" y="3911544"/>
            <a:ext cx="5608320" cy="325483"/>
          </a:xfrm>
          <a:prstGeom prst="rect">
            <a:avLst/>
          </a:prstGeom>
        </p:spPr>
      </p:pic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2610E785-C61F-D341-895D-A83CB18DB8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9763" y="1422400"/>
            <a:ext cx="5080000" cy="21129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98392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A83A75-045C-8F40-AED3-7D30316072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5E323-9DBA-0B42-99F8-EDEB11E296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4150"/>
            <a:ext cx="10109200" cy="6388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E5441C-95A2-0643-B1BD-76C18446C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7891849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1AABD-5BD2-4648-93D6-D8D766B5E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789184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E34D0-1191-F74A-9502-FB1BDD3300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6370" y="6165850"/>
            <a:ext cx="16383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82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A83A75-045C-8F40-AED3-7D30316072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5E323-9DBA-0B42-99F8-EDEB11E296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4150"/>
            <a:ext cx="10109200" cy="6388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E5441C-95A2-0643-B1BD-76C18446C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7921" y="1122363"/>
            <a:ext cx="5984240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1AABD-5BD2-4648-93D6-D8D766B5E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921" y="3602038"/>
            <a:ext cx="598424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E34D0-1191-F74A-9502-FB1BDD3300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6370" y="6165850"/>
            <a:ext cx="1638300" cy="4064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B5F2E4D-3652-3F45-89A0-0CE4689FA7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72994" y="1122363"/>
            <a:ext cx="3581085" cy="4084320"/>
          </a:xfrm>
          <a:custGeom>
            <a:avLst/>
            <a:gdLst>
              <a:gd name="connsiteX0" fmla="*/ 0 w 4744994"/>
              <a:gd name="connsiteY0" fmla="*/ 0 h 5411788"/>
              <a:gd name="connsiteX1" fmla="*/ 294759 w 4744994"/>
              <a:gd name="connsiteY1" fmla="*/ 0 h 5411788"/>
              <a:gd name="connsiteX2" fmla="*/ 910281 w 4744994"/>
              <a:gd name="connsiteY2" fmla="*/ 0 h 5411788"/>
              <a:gd name="connsiteX3" fmla="*/ 4450235 w 4744994"/>
              <a:gd name="connsiteY3" fmla="*/ 0 h 5411788"/>
              <a:gd name="connsiteX4" fmla="*/ 4744994 w 4744994"/>
              <a:gd name="connsiteY4" fmla="*/ 294759 h 5411788"/>
              <a:gd name="connsiteX5" fmla="*/ 4744994 w 4744994"/>
              <a:gd name="connsiteY5" fmla="*/ 5117029 h 5411788"/>
              <a:gd name="connsiteX6" fmla="*/ 4450235 w 4744994"/>
              <a:gd name="connsiteY6" fmla="*/ 5411788 h 5411788"/>
              <a:gd name="connsiteX7" fmla="*/ 294759 w 4744994"/>
              <a:gd name="connsiteY7" fmla="*/ 5411788 h 5411788"/>
              <a:gd name="connsiteX8" fmla="*/ 0 w 4744994"/>
              <a:gd name="connsiteY8" fmla="*/ 5117029 h 5411788"/>
              <a:gd name="connsiteX9" fmla="*/ 0 w 4744994"/>
              <a:gd name="connsiteY9" fmla="*/ 910281 h 5411788"/>
              <a:gd name="connsiteX10" fmla="*/ 0 w 4744994"/>
              <a:gd name="connsiteY10" fmla="*/ 294759 h 54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44994" h="5411788">
                <a:moveTo>
                  <a:pt x="0" y="0"/>
                </a:moveTo>
                <a:lnTo>
                  <a:pt x="294759" y="0"/>
                </a:lnTo>
                <a:lnTo>
                  <a:pt x="910281" y="0"/>
                </a:lnTo>
                <a:lnTo>
                  <a:pt x="4450235" y="0"/>
                </a:lnTo>
                <a:cubicBezTo>
                  <a:pt x="4613026" y="0"/>
                  <a:pt x="4744994" y="131968"/>
                  <a:pt x="4744994" y="294759"/>
                </a:cubicBezTo>
                <a:lnTo>
                  <a:pt x="4744994" y="5117029"/>
                </a:lnTo>
                <a:cubicBezTo>
                  <a:pt x="4744994" y="5279820"/>
                  <a:pt x="4613026" y="5411788"/>
                  <a:pt x="4450235" y="5411788"/>
                </a:cubicBezTo>
                <a:lnTo>
                  <a:pt x="294759" y="5411788"/>
                </a:lnTo>
                <a:cubicBezTo>
                  <a:pt x="131968" y="5411788"/>
                  <a:pt x="0" y="5279820"/>
                  <a:pt x="0" y="5117029"/>
                </a:cubicBezTo>
                <a:lnTo>
                  <a:pt x="0" y="910281"/>
                </a:lnTo>
                <a:lnTo>
                  <a:pt x="0" y="2947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98499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A83A75-045C-8F40-AED3-7D30316072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5E323-9DBA-0B42-99F8-EDEB11E296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4150"/>
            <a:ext cx="10109200" cy="63881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6C1AABD-5BD2-4648-93D6-D8D766B5E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794" y="5337969"/>
            <a:ext cx="5984240" cy="10747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E34D0-1191-F74A-9502-FB1BDD3300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6370" y="6165850"/>
            <a:ext cx="1638300" cy="406400"/>
          </a:xfrm>
          <a:prstGeom prst="rect">
            <a:avLst/>
          </a:prstGeom>
        </p:spPr>
      </p:pic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F15A8928-F13C-854B-9DB9-9B063D02FD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32364" y="856270"/>
            <a:ext cx="9432306" cy="4052747"/>
          </a:xfrm>
          <a:custGeom>
            <a:avLst/>
            <a:gdLst>
              <a:gd name="connsiteX0" fmla="*/ 152304 w 9433074"/>
              <a:gd name="connsiteY0" fmla="*/ 1 h 4053077"/>
              <a:gd name="connsiteX1" fmla="*/ 9280093 w 9433074"/>
              <a:gd name="connsiteY1" fmla="*/ 1 h 4053077"/>
              <a:gd name="connsiteX2" fmla="*/ 9388539 w 9433074"/>
              <a:gd name="connsiteY2" fmla="*/ 44946 h 4053077"/>
              <a:gd name="connsiteX3" fmla="*/ 9388008 w 9433074"/>
              <a:gd name="connsiteY3" fmla="*/ 260691 h 4053077"/>
              <a:gd name="connsiteX4" fmla="*/ 7711699 w 9433074"/>
              <a:gd name="connsiteY4" fmla="*/ 1937792 h 4053077"/>
              <a:gd name="connsiteX5" fmla="*/ 7711699 w 9433074"/>
              <a:gd name="connsiteY5" fmla="*/ 2114803 h 4053077"/>
              <a:gd name="connsiteX6" fmla="*/ 9388008 w 9433074"/>
              <a:gd name="connsiteY6" fmla="*/ 3792708 h 4053077"/>
              <a:gd name="connsiteX7" fmla="*/ 9433072 w 9433074"/>
              <a:gd name="connsiteY7" fmla="*/ 3901683 h 4053077"/>
              <a:gd name="connsiteX8" fmla="*/ 9280093 w 9433074"/>
              <a:gd name="connsiteY8" fmla="*/ 4053075 h 4053077"/>
              <a:gd name="connsiteX9" fmla="*/ 152304 w 9433074"/>
              <a:gd name="connsiteY9" fmla="*/ 4053075 h 4053077"/>
              <a:gd name="connsiteX10" fmla="*/ 0 w 9433074"/>
              <a:gd name="connsiteY10" fmla="*/ 3900685 h 4053077"/>
              <a:gd name="connsiteX11" fmla="*/ 0 w 9433074"/>
              <a:gd name="connsiteY11" fmla="*/ 152553 h 4053077"/>
              <a:gd name="connsiteX12" fmla="*/ 152304 w 9433074"/>
              <a:gd name="connsiteY12" fmla="*/ 1 h 405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433074" h="4053077">
                <a:moveTo>
                  <a:pt x="152304" y="1"/>
                </a:moveTo>
                <a:lnTo>
                  <a:pt x="9280093" y="1"/>
                </a:lnTo>
                <a:cubicBezTo>
                  <a:pt x="9320782" y="-95"/>
                  <a:pt x="9359832" y="16077"/>
                  <a:pt x="9388539" y="44946"/>
                </a:cubicBezTo>
                <a:cubicBezTo>
                  <a:pt x="9447933" y="104679"/>
                  <a:pt x="9447691" y="201263"/>
                  <a:pt x="9388008" y="260691"/>
                </a:cubicBezTo>
                <a:lnTo>
                  <a:pt x="7711699" y="1937792"/>
                </a:lnTo>
                <a:cubicBezTo>
                  <a:pt x="7662952" y="1986711"/>
                  <a:pt x="7662952" y="2065883"/>
                  <a:pt x="7711699" y="2114803"/>
                </a:cubicBezTo>
                <a:lnTo>
                  <a:pt x="9388008" y="3792708"/>
                </a:lnTo>
                <a:cubicBezTo>
                  <a:pt x="9417054" y="3821497"/>
                  <a:pt x="9433298" y="3860777"/>
                  <a:pt x="9433072" y="3901683"/>
                </a:cubicBezTo>
                <a:cubicBezTo>
                  <a:pt x="9432606" y="3985747"/>
                  <a:pt x="9364125" y="4053542"/>
                  <a:pt x="9280093" y="4053075"/>
                </a:cubicBezTo>
                <a:lnTo>
                  <a:pt x="152304" y="4053075"/>
                </a:lnTo>
                <a:cubicBezTo>
                  <a:pt x="68223" y="4052979"/>
                  <a:pt x="97" y="3984813"/>
                  <a:pt x="0" y="3900685"/>
                </a:cubicBezTo>
                <a:lnTo>
                  <a:pt x="0" y="152553"/>
                </a:lnTo>
                <a:cubicBezTo>
                  <a:pt x="80" y="68408"/>
                  <a:pt x="68207" y="178"/>
                  <a:pt x="152304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8379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2B54E3-FB02-9144-873C-2510FFD2A6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3DED31-9622-7D41-8840-16E77EE576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1450" y="6167223"/>
            <a:ext cx="1638300" cy="406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6BDCC42-8C09-0C4B-B00A-0C767884FA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02388A4-F3E1-514F-A100-F178589717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1850" y="621184"/>
            <a:ext cx="584327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GB" dirty="0" err="1"/>
              <a:t>Prezentācijas</a:t>
            </a:r>
            <a:r>
              <a:rPr lang="en-GB" dirty="0"/>
              <a:t> </a:t>
            </a:r>
            <a:r>
              <a:rPr lang="en-GB" dirty="0" err="1"/>
              <a:t>nosaukums</a:t>
            </a:r>
            <a:endParaRPr lang="en-LV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251FD41-1888-6449-9A79-5170F3DCA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0" y="3100859"/>
            <a:ext cx="584327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LV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E4A355D-2B24-6F48-8323-157159FA14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4840" y="608204"/>
            <a:ext cx="4455310" cy="5081396"/>
          </a:xfrm>
          <a:custGeom>
            <a:avLst/>
            <a:gdLst>
              <a:gd name="connsiteX0" fmla="*/ 0 w 4744994"/>
              <a:gd name="connsiteY0" fmla="*/ 0 h 5411788"/>
              <a:gd name="connsiteX1" fmla="*/ 294759 w 4744994"/>
              <a:gd name="connsiteY1" fmla="*/ 0 h 5411788"/>
              <a:gd name="connsiteX2" fmla="*/ 910281 w 4744994"/>
              <a:gd name="connsiteY2" fmla="*/ 0 h 5411788"/>
              <a:gd name="connsiteX3" fmla="*/ 4450235 w 4744994"/>
              <a:gd name="connsiteY3" fmla="*/ 0 h 5411788"/>
              <a:gd name="connsiteX4" fmla="*/ 4744994 w 4744994"/>
              <a:gd name="connsiteY4" fmla="*/ 294759 h 5411788"/>
              <a:gd name="connsiteX5" fmla="*/ 4744994 w 4744994"/>
              <a:gd name="connsiteY5" fmla="*/ 5117029 h 5411788"/>
              <a:gd name="connsiteX6" fmla="*/ 4450235 w 4744994"/>
              <a:gd name="connsiteY6" fmla="*/ 5411788 h 5411788"/>
              <a:gd name="connsiteX7" fmla="*/ 294759 w 4744994"/>
              <a:gd name="connsiteY7" fmla="*/ 5411788 h 5411788"/>
              <a:gd name="connsiteX8" fmla="*/ 0 w 4744994"/>
              <a:gd name="connsiteY8" fmla="*/ 5117029 h 5411788"/>
              <a:gd name="connsiteX9" fmla="*/ 0 w 4744994"/>
              <a:gd name="connsiteY9" fmla="*/ 910281 h 5411788"/>
              <a:gd name="connsiteX10" fmla="*/ 0 w 4744994"/>
              <a:gd name="connsiteY10" fmla="*/ 294759 h 54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44994" h="5411788">
                <a:moveTo>
                  <a:pt x="0" y="0"/>
                </a:moveTo>
                <a:lnTo>
                  <a:pt x="294759" y="0"/>
                </a:lnTo>
                <a:lnTo>
                  <a:pt x="910281" y="0"/>
                </a:lnTo>
                <a:lnTo>
                  <a:pt x="4450235" y="0"/>
                </a:lnTo>
                <a:cubicBezTo>
                  <a:pt x="4613026" y="0"/>
                  <a:pt x="4744994" y="131968"/>
                  <a:pt x="4744994" y="294759"/>
                </a:cubicBezTo>
                <a:lnTo>
                  <a:pt x="4744994" y="5117029"/>
                </a:lnTo>
                <a:cubicBezTo>
                  <a:pt x="4744994" y="5279820"/>
                  <a:pt x="4613026" y="5411788"/>
                  <a:pt x="4450235" y="5411788"/>
                </a:cubicBezTo>
                <a:lnTo>
                  <a:pt x="294759" y="5411788"/>
                </a:lnTo>
                <a:cubicBezTo>
                  <a:pt x="131968" y="5411788"/>
                  <a:pt x="0" y="5279820"/>
                  <a:pt x="0" y="5117029"/>
                </a:cubicBezTo>
                <a:lnTo>
                  <a:pt x="0" y="910281"/>
                </a:lnTo>
                <a:lnTo>
                  <a:pt x="0" y="2947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337160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4EDFD77-D670-E748-A074-F47B720A7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A62A5A-64FB-4849-A759-D052D05E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6167653"/>
            <a:ext cx="1638300" cy="406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A486E9F-2DC8-1440-95BE-699A8877E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1850" y="621184"/>
            <a:ext cx="5843270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Prezentācijas</a:t>
            </a:r>
            <a:r>
              <a:rPr lang="en-GB" dirty="0"/>
              <a:t> </a:t>
            </a:r>
            <a:r>
              <a:rPr lang="en-GB" dirty="0" err="1"/>
              <a:t>nosaukums</a:t>
            </a:r>
            <a:endParaRPr lang="en-LV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6834C52-D168-874D-9019-2920CADCF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0" y="3100859"/>
            <a:ext cx="584327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LV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C852F9B-B13B-CA41-BC57-1911B46FDC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4840" y="608204"/>
            <a:ext cx="4455310" cy="5081396"/>
          </a:xfrm>
          <a:custGeom>
            <a:avLst/>
            <a:gdLst>
              <a:gd name="connsiteX0" fmla="*/ 0 w 4744994"/>
              <a:gd name="connsiteY0" fmla="*/ 0 h 5411788"/>
              <a:gd name="connsiteX1" fmla="*/ 294759 w 4744994"/>
              <a:gd name="connsiteY1" fmla="*/ 0 h 5411788"/>
              <a:gd name="connsiteX2" fmla="*/ 910281 w 4744994"/>
              <a:gd name="connsiteY2" fmla="*/ 0 h 5411788"/>
              <a:gd name="connsiteX3" fmla="*/ 4450235 w 4744994"/>
              <a:gd name="connsiteY3" fmla="*/ 0 h 5411788"/>
              <a:gd name="connsiteX4" fmla="*/ 4744994 w 4744994"/>
              <a:gd name="connsiteY4" fmla="*/ 294759 h 5411788"/>
              <a:gd name="connsiteX5" fmla="*/ 4744994 w 4744994"/>
              <a:gd name="connsiteY5" fmla="*/ 5117029 h 5411788"/>
              <a:gd name="connsiteX6" fmla="*/ 4450235 w 4744994"/>
              <a:gd name="connsiteY6" fmla="*/ 5411788 h 5411788"/>
              <a:gd name="connsiteX7" fmla="*/ 294759 w 4744994"/>
              <a:gd name="connsiteY7" fmla="*/ 5411788 h 5411788"/>
              <a:gd name="connsiteX8" fmla="*/ 0 w 4744994"/>
              <a:gd name="connsiteY8" fmla="*/ 5117029 h 5411788"/>
              <a:gd name="connsiteX9" fmla="*/ 0 w 4744994"/>
              <a:gd name="connsiteY9" fmla="*/ 910281 h 5411788"/>
              <a:gd name="connsiteX10" fmla="*/ 0 w 4744994"/>
              <a:gd name="connsiteY10" fmla="*/ 294759 h 54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44994" h="5411788">
                <a:moveTo>
                  <a:pt x="0" y="0"/>
                </a:moveTo>
                <a:lnTo>
                  <a:pt x="294759" y="0"/>
                </a:lnTo>
                <a:lnTo>
                  <a:pt x="910281" y="0"/>
                </a:lnTo>
                <a:lnTo>
                  <a:pt x="4450235" y="0"/>
                </a:lnTo>
                <a:cubicBezTo>
                  <a:pt x="4613026" y="0"/>
                  <a:pt x="4744994" y="131968"/>
                  <a:pt x="4744994" y="294759"/>
                </a:cubicBezTo>
                <a:lnTo>
                  <a:pt x="4744994" y="5117029"/>
                </a:lnTo>
                <a:cubicBezTo>
                  <a:pt x="4744994" y="5279820"/>
                  <a:pt x="4613026" y="5411788"/>
                  <a:pt x="4450235" y="5411788"/>
                </a:cubicBezTo>
                <a:lnTo>
                  <a:pt x="294759" y="5411788"/>
                </a:lnTo>
                <a:cubicBezTo>
                  <a:pt x="131968" y="5411788"/>
                  <a:pt x="0" y="5279820"/>
                  <a:pt x="0" y="5117029"/>
                </a:cubicBezTo>
                <a:lnTo>
                  <a:pt x="0" y="910281"/>
                </a:lnTo>
                <a:lnTo>
                  <a:pt x="0" y="2947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622072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194A3C1-C4A0-474D-BF83-A85426828D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D57E15-545A-EA46-995E-C2976FDE73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5953"/>
            <a:ext cx="10109200" cy="6388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36810-80C5-4540-8D8F-F24A1B6E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8602362" cy="1325563"/>
          </a:xfrm>
        </p:spPr>
        <p:txBody>
          <a:bodyPr/>
          <a:lstStyle>
            <a:lvl1pPr>
              <a:defRPr b="1" i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0D79F-06CE-104C-8607-FBDA0618F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8602362" cy="4351338"/>
          </a:xfrm>
        </p:spPr>
        <p:txBody>
          <a:bodyPr/>
          <a:lstStyle>
            <a:lvl1pPr>
              <a:defRPr b="0" i="0">
                <a:latin typeface="Myriad Pro Cond" panose="020B0506030403020204" pitchFamily="34" charset="0"/>
              </a:defRPr>
            </a:lvl1pPr>
            <a:lvl2pPr>
              <a:defRPr b="0" i="0">
                <a:latin typeface="Myriad Pro Cond" panose="020B0506030403020204" pitchFamily="34" charset="0"/>
              </a:defRPr>
            </a:lvl2pPr>
            <a:lvl3pPr>
              <a:defRPr b="0" i="0">
                <a:latin typeface="Myriad Pro Cond" panose="020B0506030403020204" pitchFamily="34" charset="0"/>
              </a:defRPr>
            </a:lvl3pPr>
            <a:lvl4pPr>
              <a:defRPr b="0" i="0">
                <a:latin typeface="Myriad Pro Cond" panose="020B0506030403020204" pitchFamily="34" charset="0"/>
              </a:defRPr>
            </a:lvl4pPr>
            <a:lvl5pPr>
              <a:defRPr b="0" i="0">
                <a:latin typeface="Myriad Pro Cond" panose="020B0506030403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A93C72-ED22-EC4D-86C5-13A2BD7BDD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6167653"/>
            <a:ext cx="16383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92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C938F-90D1-D342-80D2-F608D0C1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8641664" cy="2852737"/>
          </a:xfrm>
        </p:spPr>
        <p:txBody>
          <a:bodyPr anchor="ctr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86582-F338-FD49-9445-A0E107000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864166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065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FC1B5-F874-664D-900B-6FE655C5D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10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555CBF-A634-8D42-9DFA-3A9D5823DDE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1724" y="1825625"/>
            <a:ext cx="8627076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25733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C97B3D-3C9D-7D46-8C45-32CA02B720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B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C210FB-9ABE-6B40-AC51-D2489F7154D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185953"/>
            <a:ext cx="10109200" cy="6388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426C17-0CA9-2045-AFDD-EA506758E14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331450" y="6167653"/>
            <a:ext cx="1638300" cy="4064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A8569-EC39-504F-9BAB-B38F9FB9E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B8483-9416-1247-AF08-72D736CA9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4063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>
              <a:lumMod val="65000"/>
              <a:lumOff val="35000"/>
            </a:schemeClr>
          </a:solidFill>
          <a:latin typeface="Myriad Pro Cond" panose="020B0506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 Cond" panose="020B0506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 Cond" panose="020B0506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 Cond" panose="020B0506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 Cond" panose="020B0506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 Cond" panose="020B0506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4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zimkfIyLCE?feature=oembed" TargetMode="Externa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5B4404-B51D-A00D-5DFA-B6305DF04C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6407"/>
            <a:ext cx="10024110" cy="6182973"/>
          </a:xfrm>
        </p:spPr>
        <p:txBody>
          <a:bodyPr>
            <a:normAutofit/>
          </a:bodyPr>
          <a:lstStyle/>
          <a:p>
            <a:br>
              <a:rPr lang="lv-LV" dirty="0">
                <a:latin typeface="Myriad Pro" panose="020B0503030403020204" pitchFamily="34" charset="0"/>
              </a:rPr>
            </a:br>
            <a:r>
              <a:rPr lang="lv-LV" sz="4800" dirty="0">
                <a:latin typeface="Myriad Pro" panose="020B0503030403020204" pitchFamily="34" charset="0"/>
              </a:rPr>
              <a:t>MĀJU ATJAUNOŠANA</a:t>
            </a:r>
            <a:br>
              <a:rPr lang="lv-LV" dirty="0">
                <a:latin typeface="Myriad Pro" panose="020B0503030403020204" pitchFamily="34" charset="0"/>
              </a:rPr>
            </a:br>
            <a:r>
              <a:rPr lang="lv-LV" sz="3200" dirty="0">
                <a:latin typeface="Myriad Pro" panose="020B0503030403020204" pitchFamily="34" charset="0"/>
              </a:rPr>
              <a:t>ILGTERMIŅA RISINĀJUMS SILTUMENERĢIJAS PATĒRIŅA  SAMAZINĀŠANAI</a:t>
            </a:r>
            <a:br>
              <a:rPr lang="lv-LV" sz="4000" dirty="0">
                <a:latin typeface="Myriad Pro" panose="020B0503030403020204" pitchFamily="34" charset="0"/>
              </a:rPr>
            </a:br>
            <a:br>
              <a:rPr lang="lv-LV" sz="4000" dirty="0">
                <a:latin typeface="Myriad Pro" panose="020B0503030403020204" pitchFamily="34" charset="0"/>
              </a:rPr>
            </a:br>
            <a:br>
              <a:rPr lang="lv-LV" sz="4000" dirty="0">
                <a:latin typeface="Myriad Pro" panose="020B0503030403020204" pitchFamily="34" charset="0"/>
              </a:rPr>
            </a:br>
            <a:r>
              <a:rPr lang="lv-LV" sz="4000" dirty="0">
                <a:latin typeface="Myriad Pro" panose="020B0503030403020204" pitchFamily="34" charset="0"/>
              </a:rPr>
              <a:t>						</a:t>
            </a:r>
            <a:r>
              <a:rPr lang="lv-LV" sz="2000" b="0" dirty="0">
                <a:latin typeface="Myriad Pro" panose="020B0503030403020204" pitchFamily="34" charset="0"/>
              </a:rPr>
              <a:t>              </a:t>
            </a:r>
            <a:r>
              <a:rPr lang="lv-LV" sz="2000" b="0" i="1" dirty="0">
                <a:effectLst/>
                <a:latin typeface="Myriad Pro" panose="020B0503030403020204" pitchFamily="34" charset="0"/>
                <a:ea typeface="Calibri" panose="020F0502020204030204" pitchFamily="34" charset="0"/>
              </a:rPr>
              <a:t>SIA “Rīgas namu pārvaldnieks” </a:t>
            </a:r>
            <a:br>
              <a:rPr lang="lv-LV" sz="2000" b="0" i="1" dirty="0">
                <a:effectLst/>
                <a:latin typeface="Myriad Pro" panose="020B0503030403020204" pitchFamily="34" charset="0"/>
                <a:ea typeface="Calibri" panose="020F0502020204030204" pitchFamily="34" charset="0"/>
              </a:rPr>
            </a:br>
            <a:r>
              <a:rPr lang="lv-LV" sz="2000" b="0" i="1" dirty="0">
                <a:effectLst/>
                <a:latin typeface="Myriad Pro" panose="020B0503030403020204" pitchFamily="34" charset="0"/>
                <a:ea typeface="Calibri" panose="020F0502020204030204" pitchFamily="34" charset="0"/>
              </a:rPr>
              <a:t>					Vecākais māju atjaunošanas projektu vadītājs </a:t>
            </a:r>
            <a:br>
              <a:rPr lang="lv-LV" sz="2000" b="0" i="1" dirty="0">
                <a:effectLst/>
                <a:latin typeface="Myriad Pro" panose="020B0503030403020204" pitchFamily="34" charset="0"/>
                <a:ea typeface="Calibri" panose="020F0502020204030204" pitchFamily="34" charset="0"/>
              </a:rPr>
            </a:br>
            <a:r>
              <a:rPr lang="lv-LV" sz="2000" b="0" i="1" dirty="0">
                <a:effectLst/>
                <a:latin typeface="Myriad Pro" panose="020B0503030403020204" pitchFamily="34" charset="0"/>
                <a:ea typeface="Calibri" panose="020F0502020204030204" pitchFamily="34" charset="0"/>
              </a:rPr>
              <a:t>								Oskars Skrastiņš</a:t>
            </a:r>
            <a:br>
              <a:rPr lang="lv-LV" sz="2000" dirty="0"/>
            </a:b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25134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AEFE-9046-6A4D-A221-3F94972E7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230" y="1482433"/>
            <a:ext cx="4432300" cy="2387600"/>
          </a:xfrm>
        </p:spPr>
        <p:txBody>
          <a:bodyPr>
            <a:normAutofit/>
          </a:bodyPr>
          <a:lstStyle/>
          <a:p>
            <a:r>
              <a:rPr lang="lv-LV" sz="4800" b="0" dirty="0">
                <a:latin typeface="Myriad Pro" panose="020B0503030403020204" pitchFamily="34" charset="0"/>
              </a:rPr>
              <a:t>Paldies par uzmanību!</a:t>
            </a:r>
            <a:endParaRPr lang="en-LV" sz="4800" b="0" dirty="0">
              <a:latin typeface="Myriad Pro" panose="020B05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58CF6-3A93-425B-AF5B-C7E0EE966BFE}"/>
              </a:ext>
            </a:extLst>
          </p:cNvPr>
          <p:cNvSpPr txBox="1"/>
          <p:nvPr/>
        </p:nvSpPr>
        <p:spPr>
          <a:xfrm>
            <a:off x="5417819" y="1589269"/>
            <a:ext cx="5582653" cy="2173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SIA "Rīgas namu pārvaldnieks"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Juridiskā adrese: Aleksandra Čaka iela 42, Rīga, LV-1011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PVN reģistrācijas Nr. LV40103362321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Vienotais reģistrācijas numurs: 40103362321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lv-LV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e-pasts:</a:t>
            </a: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srgbClr val="66BCD6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rnparvaldnieks@rnparvaldnieks.lv</a:t>
            </a:r>
            <a:endParaRPr kumimoji="0" lang="en-LV" sz="2000" b="1" i="0" u="none" strike="noStrike" kern="1200" cap="none" spc="0" normalizeH="0" baseline="0" noProof="0" dirty="0">
              <a:ln>
                <a:noFill/>
              </a:ln>
              <a:solidFill>
                <a:srgbClr val="66BCD6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219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F96E7-5C6D-F747-1F2F-BDA6CED1C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42" y="413919"/>
            <a:ext cx="9557083" cy="58585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srgbClr val="26303B"/>
              </a:solidFill>
              <a:effectLst/>
              <a:uLnTx/>
              <a:uFillTx/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srgbClr val="26303B"/>
              </a:solidFill>
              <a:effectLst/>
              <a:uLnTx/>
              <a:uFillTx/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srgbClr val="26303B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indent="0">
              <a:buNone/>
            </a:pPr>
            <a:endParaRPr lang="lv-LV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A80A83-9479-1EF8-9A33-D5333EA16BCB}"/>
              </a:ext>
            </a:extLst>
          </p:cNvPr>
          <p:cNvSpPr txBox="1"/>
          <p:nvPr/>
        </p:nvSpPr>
        <p:spPr>
          <a:xfrm>
            <a:off x="1441937" y="622086"/>
            <a:ext cx="8628185" cy="467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Calibri" panose="020F0502020204030204" pitchFamily="34" charset="0"/>
                <a:cs typeface="+mn-cs"/>
              </a:rPr>
              <a:t>IZAICINĀJUMI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yriad Pro" panose="020B0503030403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Calibri" panose="020F0502020204030204" pitchFamily="34" charset="0"/>
                <a:cs typeface="+mn-cs"/>
              </a:rPr>
              <a:t>Vairumā RNP pārvaldīšanā esošās ēkas ekspluatācijā ir nodotas pirms 1980. gada, tādējādi ēku energoefektivitāte ir zema un to tehniskais stāvoklis nav atbilstošs mūsdienu prasībām.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yriad Pro" panose="020B0503030403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yriad Pro" panose="020B0503030403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Calibri" panose="020F0502020204030204" pitchFamily="34" charset="0"/>
                <a:cs typeface="+mn-cs"/>
              </a:rPr>
              <a:t>Ne visi dzīvokļu īpašnieki ir gatavi veikt finansiālus ieguldījumus māju atjaunošanas procesā </a:t>
            </a:r>
            <a:r>
              <a:rPr kumimoji="0" lang="lv-LV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Calibri" panose="020F0502020204030204" pitchFamily="34" charset="0"/>
                <a:cs typeface="+mn-cs"/>
              </a:rPr>
              <a:t>(OECD dati liecina, ka 3 no 10 dzīvokļu īpašniekiem finansiālas problēmas sagādā ikmēneša rēķinu apmaksa).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4C2E60-0629-A96E-4C94-C4B053B64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95" y="3789712"/>
            <a:ext cx="996286" cy="996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1EC1EB-0EA9-CE19-1E57-841C392B7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95" y="1573860"/>
            <a:ext cx="996286" cy="9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27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F96E7-5C6D-F747-1F2F-BDA6CED1C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4" y="293792"/>
            <a:ext cx="10117016" cy="62704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sz="3000" b="1" dirty="0">
                <a:effectLst/>
                <a:latin typeface="Myriad Pro" panose="020B0503030403020204" pitchFamily="34" charset="0"/>
                <a:ea typeface="Calibri" panose="020F0502020204030204" pitchFamily="34" charset="0"/>
              </a:rPr>
              <a:t>DZĪVOKĻU ĪPAŠNIEKU IEGUVUMI VEICOT PILNU ĒKAS RENOVĀCIJU</a:t>
            </a:r>
          </a:p>
          <a:p>
            <a:pPr marL="0" indent="0">
              <a:buNone/>
            </a:pPr>
            <a:r>
              <a:rPr lang="lv-LV" sz="2400" dirty="0">
                <a:effectLst/>
                <a:latin typeface="Myriad Pro" panose="020B0503030403020204" pitchFamily="34" charset="0"/>
                <a:ea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r>
              <a:rPr lang="lv-LV" sz="2400" dirty="0">
                <a:latin typeface="Myriad Pro" panose="020B0503030403020204" pitchFamily="34" charset="0"/>
                <a:ea typeface="Calibri" panose="020F0502020204030204" pitchFamily="34" charset="0"/>
              </a:rPr>
              <a:t>	</a:t>
            </a:r>
            <a:r>
              <a:rPr lang="lv-LV" sz="2400" dirty="0">
                <a:effectLst/>
                <a:latin typeface="Myriad Pro" panose="020B0503030403020204" pitchFamily="34" charset="0"/>
                <a:ea typeface="Calibri" panose="020F0502020204030204" pitchFamily="34" charset="0"/>
              </a:rPr>
              <a:t>Pēc renovācijas rēķini samazinās vidēji no 50% līdz pat 60%.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lv-LV" sz="2400" dirty="0">
                <a:effectLst/>
                <a:latin typeface="Myriad Pro" panose="020B0503030403020204" pitchFamily="34" charset="0"/>
                <a:ea typeface="Calibri" panose="020F0502020204030204" pitchFamily="34" charset="0"/>
              </a:rPr>
              <a:t>	Māja iegūst jaunu, modernu un estētisku izskatu. 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lv-LV" sz="2400" dirty="0">
                <a:effectLst/>
                <a:latin typeface="Myriad Pro" panose="020B0503030403020204" pitchFamily="34" charset="0"/>
                <a:ea typeface="Calibri" panose="020F0502020204030204" pitchFamily="34" charset="0"/>
              </a:rPr>
              <a:t>	Krietni samazinās izdevumi komunālo maksājumu rēķinā par 	apsaimniekošanas maksu un uzkrājumu apmērs plānotajiem 	remonta darbiem.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lv-LV" sz="2400" dirty="0">
                <a:effectLst/>
                <a:latin typeface="Myriad Pro" panose="020B0503030403020204" pitchFamily="34" charset="0"/>
                <a:ea typeface="Calibri" panose="020F0502020204030204" pitchFamily="34" charset="0"/>
              </a:rPr>
              <a:t>	Ēkas, kurās ir veikts renovācijas process būtiski pieaug īpašuma 	tirgus vērtība.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lv-LV" sz="2400" dirty="0">
                <a:effectLst/>
                <a:latin typeface="Myriad Pro" panose="020B0503030403020204" pitchFamily="34" charset="0"/>
                <a:ea typeface="Calibri" panose="020F0502020204030204" pitchFamily="34" charset="0"/>
              </a:rPr>
              <a:t>	Iespēja pašam dzīvoklī regulēt siltumenerģijas temperatūru un 	</a:t>
            </a:r>
            <a:r>
              <a:rPr lang="lv-LV" sz="2400" b="1" u="sng" dirty="0">
                <a:effectLst/>
                <a:latin typeface="Myriad Pro" panose="020B0503030403020204" pitchFamily="34" charset="0"/>
                <a:ea typeface="Calibri" panose="020F0502020204030204" pitchFamily="34" charset="0"/>
              </a:rPr>
              <a:t>MAKSĀT TIKAI PAR SAVU</a:t>
            </a:r>
            <a:r>
              <a:rPr lang="lv-LV" sz="2400" dirty="0">
                <a:effectLst/>
                <a:latin typeface="Myriad Pro" panose="020B0503030403020204" pitchFamily="34" charset="0"/>
                <a:ea typeface="Calibri" panose="020F0502020204030204" pitchFamily="34" charset="0"/>
              </a:rPr>
              <a:t> patērēto siltumu, nevis kopējiem mājas 	siltuma zudumiem.</a:t>
            </a: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1030" name="Picture 6" descr="Welfare - Free social icons">
            <a:extLst>
              <a:ext uri="{FF2B5EF4-FFF2-40B4-BE49-F238E27FC236}">
                <a16:creationId xmlns:a16="http://schemas.microsoft.com/office/drawing/2014/main" id="{A10A27E3-AFB4-CB6F-50A8-23A8EFFF6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8" y="1664172"/>
            <a:ext cx="486079" cy="48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AA7B4-49E9-FD8B-6BD0-A67F83BD8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68" y="2208530"/>
            <a:ext cx="486079" cy="4860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B4ADED-B764-D123-23C2-62B0FB2CF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68" y="2752888"/>
            <a:ext cx="486080" cy="486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1B1153-44D2-1381-E5EF-6C0B37421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68" y="4215128"/>
            <a:ext cx="486080" cy="486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D546A-C569-30EC-432D-9D355470C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68" y="5181647"/>
            <a:ext cx="486080" cy="48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2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573EF0-DFF9-1F53-5181-3960FF78A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1006"/>
            <a:ext cx="2952119" cy="27288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99FE7-C591-19B6-F76B-36B6D1462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671" y="175294"/>
            <a:ext cx="2029979" cy="2734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9998E7-5756-5112-21AB-131E3205A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816" y="162354"/>
            <a:ext cx="3483855" cy="2740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E14242-C42A-9B2C-A810-55FC13CCFB61}"/>
              </a:ext>
            </a:extLst>
          </p:cNvPr>
          <p:cNvSpPr txBox="1"/>
          <p:nvPr/>
        </p:nvSpPr>
        <p:spPr>
          <a:xfrm>
            <a:off x="585976" y="3167390"/>
            <a:ext cx="377148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맑은 고딕" panose="020B0503020000020004" pitchFamily="34" charset="-127"/>
                <a:cs typeface="Arial" pitchFamily="34" charset="0"/>
              </a:rPr>
              <a:t>Kartupeļu iela 19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6C054D-5796-3E5C-B744-69DCFE2E2C23}"/>
              </a:ext>
            </a:extLst>
          </p:cNvPr>
          <p:cNvSpPr txBox="1"/>
          <p:nvPr/>
        </p:nvSpPr>
        <p:spPr>
          <a:xfrm>
            <a:off x="4367499" y="3305888"/>
            <a:ext cx="60703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맑은 고딕" panose="020B0503020000020004" pitchFamily="34" charset="-127"/>
                <a:cs typeface="+mn-cs"/>
              </a:rPr>
              <a:t>318. sērijas projekts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맑은 고딕" panose="020B0503020000020004" pitchFamily="34" charset="-127"/>
                <a:cs typeface="+mn-cs"/>
              </a:rPr>
              <a:t>5 stāvi, 55 dzīvokļi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맑은 고딕" panose="020B0503020000020004" pitchFamily="34" charset="-127"/>
                <a:cs typeface="+mn-cs"/>
              </a:rPr>
              <a:t>kopējā apsaimniekojamā platība – 2 660,30 m²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altLang="ko-K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yriad Pro" panose="020B0503030403020204" pitchFamily="34" charset="0"/>
              <a:ea typeface="맑은 고딕" panose="020B0503020000020004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맑은 고딕" panose="020B0503020000020004" pitchFamily="34" charset="-127"/>
                <a:cs typeface="+mn-cs"/>
              </a:rPr>
              <a:t>Nodota ekspluatācija – 1969. gadā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맑은 고딕" panose="020B0503020000020004" pitchFamily="34" charset="-127"/>
                <a:cs typeface="+mn-cs"/>
              </a:rPr>
              <a:t>Atjaunota – 2022. gadā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맑은 고딕" panose="020B0503020000020004" pitchFamily="34" charset="-127"/>
                <a:cs typeface="+mn-cs"/>
              </a:rPr>
              <a:t>Projekta kopējās izmaksas – 931 364.29 EUR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맑은 고딕" panose="020B0503020000020004" pitchFamily="34" charset="-127"/>
                <a:cs typeface="+mn-cs"/>
              </a:rPr>
              <a:t>Plānotais kopējais ietaupījums uz siltumenerģiju 43,00%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E5EAE-8D68-23AB-7525-D5E9B7DC3A21}"/>
              </a:ext>
            </a:extLst>
          </p:cNvPr>
          <p:cNvSpPr txBox="1"/>
          <p:nvPr/>
        </p:nvSpPr>
        <p:spPr>
          <a:xfrm>
            <a:off x="521832" y="4136884"/>
            <a:ext cx="341607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Prognozējamais kopējais ietaupījums par siltumenerģiju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yriad Pro" panose="020B050303040302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D21AC3-107A-B2A5-2340-892955899C6C}"/>
              </a:ext>
            </a:extLst>
          </p:cNvPr>
          <p:cNvSpPr txBox="1"/>
          <p:nvPr/>
        </p:nvSpPr>
        <p:spPr>
          <a:xfrm>
            <a:off x="1435112" y="5032340"/>
            <a:ext cx="2073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43,00%</a:t>
            </a:r>
          </a:p>
        </p:txBody>
      </p:sp>
    </p:spTree>
    <p:extLst>
      <p:ext uri="{BB962C8B-B14F-4D97-AF65-F5344CB8AC3E}">
        <p14:creationId xmlns:p14="http://schemas.microsoft.com/office/powerpoint/2010/main" val="603295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C154B7-9412-3BA1-6821-731F18749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brightnessContrast bright="1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9075"/>
            <a:ext cx="4743450" cy="2831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471447-F2B8-CA0E-524B-288E8045A7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3450" y="189076"/>
            <a:ext cx="5036211" cy="28311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BD5E83-34D8-4A82-6C16-9866E7BB5E50}"/>
              </a:ext>
            </a:extLst>
          </p:cNvPr>
          <p:cNvSpPr txBox="1"/>
          <p:nvPr/>
        </p:nvSpPr>
        <p:spPr>
          <a:xfrm>
            <a:off x="617135" y="3227718"/>
            <a:ext cx="377148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맑은 고딕" panose="020B0503020000020004" pitchFamily="34" charset="-127"/>
                <a:cs typeface="Arial" pitchFamily="34" charset="0"/>
              </a:rPr>
              <a:t>Putnu iela 18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1DDCDE-DBFA-851B-A7FC-BE03A73A21BD}"/>
              </a:ext>
            </a:extLst>
          </p:cNvPr>
          <p:cNvSpPr txBox="1">
            <a:spLocks/>
          </p:cNvSpPr>
          <p:nvPr/>
        </p:nvSpPr>
        <p:spPr>
          <a:xfrm>
            <a:off x="5127910" y="3243313"/>
            <a:ext cx="4830843" cy="290796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맑은 고딕" panose="020B0503020000020004" pitchFamily="34" charset="-127"/>
                <a:cs typeface="+mj-cs"/>
              </a:rPr>
              <a:t>Specprojekts</a:t>
            </a:r>
          </a:p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맑은 고딕" panose="020B0503020000020004" pitchFamily="34" charset="-127"/>
                <a:cs typeface="+mj-cs"/>
              </a:rPr>
              <a:t>2 stāvi, 6 dzīvokļi</a:t>
            </a:r>
          </a:p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맑은 고딕" panose="020B0503020000020004" pitchFamily="34" charset="-127"/>
                <a:cs typeface="+mj-cs"/>
              </a:rPr>
              <a:t>kopējā dzīvokļu platība – 283,40 m²</a:t>
            </a:r>
          </a:p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altLang="ko-KR" sz="1800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Myriad Pro" panose="020B0503030403020204" pitchFamily="34" charset="0"/>
              <a:ea typeface="맑은 고딕" panose="020B0503020000020004" pitchFamily="34" charset="-127"/>
              <a:cs typeface="+mj-cs"/>
            </a:endParaRPr>
          </a:p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맑은 고딕" panose="020B0503020000020004" pitchFamily="34" charset="-127"/>
                <a:cs typeface="+mj-cs"/>
              </a:rPr>
              <a:t>Nodota ekspluatācija – 1960. gadā</a:t>
            </a:r>
          </a:p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맑은 고딕" panose="020B0503020000020004" pitchFamily="34" charset="-127"/>
                <a:cs typeface="+mj-cs"/>
              </a:rPr>
              <a:t>Atjaunota – 2020. gadā</a:t>
            </a:r>
          </a:p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altLang="ko-K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yriad Pro" panose="020B0503030403020204" pitchFamily="34" charset="0"/>
              <a:ea typeface="맑은 고딕" panose="020B0503020000020004" pitchFamily="34" charset="-127"/>
              <a:cs typeface="+mj-cs"/>
            </a:endParaRPr>
          </a:p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맑은 고딕" panose="020B0503020000020004" pitchFamily="34" charset="-127"/>
                <a:cs typeface="+mj-cs"/>
              </a:rPr>
              <a:t>Projekta kopējās izmaksas - 117 030.00 EUR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yriad Pro" panose="020B0503030403020204" pitchFamily="34" charset="0"/>
              <a:ea typeface="맑은 고딕" panose="020B0503020000020004" pitchFamily="34" charset="-127"/>
              <a:cs typeface="+mj-cs"/>
            </a:endParaRPr>
          </a:p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altLang="ko-K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3D7BD6-29AD-2E2D-9E88-F1AE51F38CC0}"/>
              </a:ext>
            </a:extLst>
          </p:cNvPr>
          <p:cNvSpPr txBox="1"/>
          <p:nvPr/>
        </p:nvSpPr>
        <p:spPr>
          <a:xfrm>
            <a:off x="499799" y="4035371"/>
            <a:ext cx="3293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Prognozējamais kopējais ietaupījums par siltumenerģiju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yriad Pro" panose="020B050303040302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30914A-DFF6-D4E1-9906-E40B19C30DC0}"/>
              </a:ext>
            </a:extLst>
          </p:cNvPr>
          <p:cNvSpPr txBox="1"/>
          <p:nvPr/>
        </p:nvSpPr>
        <p:spPr>
          <a:xfrm>
            <a:off x="1494106" y="4955824"/>
            <a:ext cx="2017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57,44%</a:t>
            </a:r>
          </a:p>
        </p:txBody>
      </p:sp>
    </p:spTree>
    <p:extLst>
      <p:ext uri="{BB962C8B-B14F-4D97-AF65-F5344CB8AC3E}">
        <p14:creationId xmlns:p14="http://schemas.microsoft.com/office/powerpoint/2010/main" val="1768948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F96E7-5C6D-F747-1F2F-BDA6CED1C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595" y="301276"/>
            <a:ext cx="9364578" cy="60189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sz="2800" b="1" dirty="0">
                <a:latin typeface="Myriad Pro" panose="020B0503030403020204" pitchFamily="34" charset="0"/>
              </a:rPr>
              <a:t>KO IEGŪST DZĪVOKĻU ĪPAŠNIEKI REALIZĒJOT ENERGOEFEKTIVITĀTES PAAUGSTINĀŠANAS PROJEKTU? </a:t>
            </a:r>
          </a:p>
          <a:p>
            <a:pPr marL="0" indent="0" algn="ctr">
              <a:buNone/>
            </a:pPr>
            <a:endParaRPr lang="en-US" sz="2800" b="1" dirty="0">
              <a:latin typeface="Myriad Pro" panose="020B0503030403020204" pitchFamily="34" charset="0"/>
            </a:endParaRPr>
          </a:p>
          <a:p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AF049-29E4-2AA7-9C66-8699EE73A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38" y="1495860"/>
            <a:ext cx="7272941" cy="4900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0D549-4C4D-C7A7-5CD2-C958DC4440FB}"/>
              </a:ext>
            </a:extLst>
          </p:cNvPr>
          <p:cNvSpPr txBox="1"/>
          <p:nvPr/>
        </p:nvSpPr>
        <p:spPr>
          <a:xfrm>
            <a:off x="7654786" y="2393164"/>
            <a:ext cx="2422044" cy="2154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Energoefektivitātes veicināšana nozīmē pasākumu kopumu, kas ļauj ievērojami samazināt siltuma un elektroenerģijas patēriņu ēkā. </a:t>
            </a:r>
          </a:p>
        </p:txBody>
      </p:sp>
    </p:spTree>
    <p:extLst>
      <p:ext uri="{BB962C8B-B14F-4D97-AF65-F5344CB8AC3E}">
        <p14:creationId xmlns:p14="http://schemas.microsoft.com/office/powerpoint/2010/main" val="1281781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F96E7-5C6D-F747-1F2F-BDA6CED1C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42" y="422813"/>
            <a:ext cx="9557083" cy="58585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srgbClr val="26303B"/>
              </a:solidFill>
              <a:effectLst/>
              <a:uLnTx/>
              <a:uFillTx/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srgbClr val="26303B"/>
              </a:solidFill>
              <a:effectLst/>
              <a:uLnTx/>
              <a:uFillTx/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srgbClr val="26303B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63C1440-070B-F0AB-4A2A-AE832E19C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0" t="933" r="24308" b="24901"/>
          <a:stretch/>
        </p:blipFill>
        <p:spPr bwMode="auto">
          <a:xfrm>
            <a:off x="2962975" y="825218"/>
            <a:ext cx="3732245" cy="4237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9ADE0C-EC97-1892-A53E-B85C4A0E30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6"/>
          <a:stretch/>
        </p:blipFill>
        <p:spPr>
          <a:xfrm rot="5400000">
            <a:off x="-233413" y="1191282"/>
            <a:ext cx="4186793" cy="3454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07AE8-C3CC-D3C4-6B00-9E3DC9700E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/>
          <a:stretch/>
        </p:blipFill>
        <p:spPr>
          <a:xfrm rot="16200000">
            <a:off x="6143762" y="1212253"/>
            <a:ext cx="4234164" cy="3467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36CE37-97AB-8EB8-B53D-A3DCD17EDA69}"/>
              </a:ext>
            </a:extLst>
          </p:cNvPr>
          <p:cNvSpPr txBox="1"/>
          <p:nvPr/>
        </p:nvSpPr>
        <p:spPr>
          <a:xfrm>
            <a:off x="1025769" y="5012012"/>
            <a:ext cx="174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Alberta iela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2FBA83-2DA0-8633-3BB6-91F2C3EF6B07}"/>
              </a:ext>
            </a:extLst>
          </p:cNvPr>
          <p:cNvSpPr txBox="1"/>
          <p:nvPr/>
        </p:nvSpPr>
        <p:spPr>
          <a:xfrm>
            <a:off x="7293814" y="5062854"/>
            <a:ext cx="211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Strēlnieku iela 1b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00D146-3FF7-ECD8-2201-4E21EAFEBA94}"/>
              </a:ext>
            </a:extLst>
          </p:cNvPr>
          <p:cNvSpPr txBox="1"/>
          <p:nvPr/>
        </p:nvSpPr>
        <p:spPr>
          <a:xfrm>
            <a:off x="4305345" y="5062854"/>
            <a:ext cx="238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Stabu iela 71</a:t>
            </a:r>
          </a:p>
        </p:txBody>
      </p:sp>
    </p:spTree>
    <p:extLst>
      <p:ext uri="{BB962C8B-B14F-4D97-AF65-F5344CB8AC3E}">
        <p14:creationId xmlns:p14="http://schemas.microsoft.com/office/powerpoint/2010/main" val="3136782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F96E7-5C6D-F747-1F2F-BDA6CED1C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50" y="419517"/>
            <a:ext cx="9364578" cy="60189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b="1" dirty="0">
                <a:latin typeface="Myriad Pro" panose="020B0503030403020204" pitchFamily="34" charset="0"/>
              </a:rPr>
              <a:t>PIEEJAMĀS FINANŠU ATBALSTA PROGRAMMAS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E43E9A-EBE9-ECED-8A97-67447DE101AC}"/>
              </a:ext>
            </a:extLst>
          </p:cNvPr>
          <p:cNvSpPr/>
          <p:nvPr/>
        </p:nvSpPr>
        <p:spPr>
          <a:xfrm>
            <a:off x="0" y="942975"/>
            <a:ext cx="4700588" cy="56122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70D9DA59-A754-D96C-13F6-5572256AD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221" y="1103423"/>
            <a:ext cx="1530442" cy="75655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" name="Pentagon 96">
            <a:extLst>
              <a:ext uri="{FF2B5EF4-FFF2-40B4-BE49-F238E27FC236}">
                <a16:creationId xmlns:a16="http://schemas.microsoft.com/office/drawing/2014/main" id="{FDC4C95C-ECAA-E16A-787C-391E96712960}"/>
              </a:ext>
            </a:extLst>
          </p:cNvPr>
          <p:cNvSpPr/>
          <p:nvPr/>
        </p:nvSpPr>
        <p:spPr>
          <a:xfrm rot="5400000">
            <a:off x="193146" y="4017076"/>
            <a:ext cx="2191105" cy="1857876"/>
          </a:xfrm>
          <a:prstGeom prst="homePlate">
            <a:avLst>
              <a:gd name="adj" fmla="val 26827"/>
            </a:avLst>
          </a:prstGeom>
          <a:solidFill>
            <a:srgbClr val="0680C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081036-5C27-DAB7-E2FB-5BC2262290FB}"/>
              </a:ext>
            </a:extLst>
          </p:cNvPr>
          <p:cNvGrpSpPr/>
          <p:nvPr/>
        </p:nvGrpSpPr>
        <p:grpSpPr>
          <a:xfrm>
            <a:off x="290200" y="1932235"/>
            <a:ext cx="2005374" cy="3711834"/>
            <a:chOff x="4498371" y="1765077"/>
            <a:chExt cx="1865670" cy="353357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675D1C-268F-8F4E-8A3B-BC26EBF1FECE}"/>
                </a:ext>
              </a:extLst>
            </p:cNvPr>
            <p:cNvSpPr txBox="1"/>
            <p:nvPr/>
          </p:nvSpPr>
          <p:spPr>
            <a:xfrm>
              <a:off x="5055195" y="1765077"/>
              <a:ext cx="799469" cy="9375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DC56F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Arial" pitchFamily="34" charset="0"/>
                </a:rPr>
                <a:t>l</a:t>
              </a:r>
              <a:r>
                <a:rPr kumimoji="0" lang="lv-LV" altLang="ko-K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DC56F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Arial" pitchFamily="34" charset="0"/>
                </a:rPr>
                <a:t>īdz</a:t>
              </a:r>
              <a:r>
                <a:rPr kumimoji="0" lang="lv-LV" altLang="ko-K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DC56F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DC56F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Arial" pitchFamily="34" charset="0"/>
                </a:rPr>
                <a:t>50</a:t>
              </a: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DC56F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Arial" pitchFamily="34" charset="0"/>
                </a:rPr>
                <a:t>%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C56F">
                    <a:lumMod val="75000"/>
                  </a:srgbClr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94DD97-5DF6-2DEF-4C61-F0FCAB004BB3}"/>
                </a:ext>
              </a:extLst>
            </p:cNvPr>
            <p:cNvSpPr/>
            <p:nvPr/>
          </p:nvSpPr>
          <p:spPr>
            <a:xfrm>
              <a:off x="4808172" y="3175869"/>
              <a:ext cx="1284214" cy="3222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20386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lang="lv-LV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>
                    <a:solidFill>
                      <a:srgbClr val="0563C1"/>
                    </a:solidFill>
                  </a:uFill>
                  <a:latin typeface="Arial"/>
                  <a:cs typeface="Arial"/>
                  <a:sym typeface="Arial"/>
                </a:rPr>
                <a:t>www.altum.lv</a:t>
              </a:r>
              <a:endPara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871B3D-5972-3CD9-7513-9FF126BE50E1}"/>
                </a:ext>
              </a:extLst>
            </p:cNvPr>
            <p:cNvSpPr txBox="1"/>
            <p:nvPr/>
          </p:nvSpPr>
          <p:spPr>
            <a:xfrm>
              <a:off x="4506166" y="4344542"/>
              <a:ext cx="18578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90000"/>
                    </a:srgbClr>
                  </a:solidFill>
                  <a:effectLst/>
                  <a:uLnTx/>
                  <a:uFillTx/>
                  <a:latin typeface="Arial"/>
                  <a:ea typeface="FZShuTi" pitchFamily="2" charset="-122"/>
                  <a:cs typeface="Arial" pitchFamily="34" charset="0"/>
                </a:rPr>
                <a:t>/Pieteikšanās dalībai programmā noslēdzās 18.12.2020./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90000"/>
                  </a:srgbClr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250430-6A7D-982E-DC1A-86A997D4DC4E}"/>
                </a:ext>
              </a:extLst>
            </p:cNvPr>
            <p:cNvSpPr txBox="1"/>
            <p:nvPr/>
          </p:nvSpPr>
          <p:spPr>
            <a:xfrm>
              <a:off x="4498371" y="3717193"/>
              <a:ext cx="1857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FZShuTi" pitchFamily="2" charset="-122"/>
                  <a:cs typeface="Arial" pitchFamily="34" charset="0"/>
                </a:rPr>
                <a:t>Daudzdzīvokļu ēku energoefektivitāte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aphicFrame>
        <p:nvGraphicFramePr>
          <p:cNvPr id="18" name="Chart 34">
            <a:extLst>
              <a:ext uri="{FF2B5EF4-FFF2-40B4-BE49-F238E27FC236}">
                <a16:creationId xmlns:a16="http://schemas.microsoft.com/office/drawing/2014/main" id="{E1D75A7F-5ED9-EC9C-577A-F42F3061BBA6}"/>
              </a:ext>
            </a:extLst>
          </p:cNvPr>
          <p:cNvGraphicFramePr/>
          <p:nvPr/>
        </p:nvGraphicFramePr>
        <p:xfrm>
          <a:off x="2386084" y="1262173"/>
          <a:ext cx="2070316" cy="2050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2FD3007-5321-9076-23B5-481ACFD1770D}"/>
              </a:ext>
            </a:extLst>
          </p:cNvPr>
          <p:cNvSpPr txBox="1"/>
          <p:nvPr/>
        </p:nvSpPr>
        <p:spPr>
          <a:xfrm>
            <a:off x="2785911" y="1823512"/>
            <a:ext cx="956708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DC56F">
                    <a:lumMod val="75000"/>
                  </a:srgbClr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l</a:t>
            </a:r>
            <a:r>
              <a:rPr kumimoji="0" lang="lv-LV" altLang="ko-K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DC56F">
                    <a:lumMod val="75000"/>
                  </a:srgbClr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īdz</a:t>
            </a:r>
            <a:r>
              <a:rPr kumimoji="0" lang="lv-LV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DC56F">
                    <a:lumMod val="75000"/>
                  </a:srgbClr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 120 </a:t>
            </a:r>
            <a:r>
              <a:rPr kumimoji="0" lang="lv-LV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DC56F">
                    <a:lumMod val="75000"/>
                  </a:srgbClr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EUR/m²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DC56F">
                  <a:lumMod val="75000"/>
                </a:srgbClr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1" name="Pentagon 96">
            <a:extLst>
              <a:ext uri="{FF2B5EF4-FFF2-40B4-BE49-F238E27FC236}">
                <a16:creationId xmlns:a16="http://schemas.microsoft.com/office/drawing/2014/main" id="{66265896-9E3D-1065-874D-484FA6A8260B}"/>
              </a:ext>
            </a:extLst>
          </p:cNvPr>
          <p:cNvSpPr/>
          <p:nvPr/>
        </p:nvSpPr>
        <p:spPr>
          <a:xfrm rot="5400000">
            <a:off x="2278858" y="4024145"/>
            <a:ext cx="2191105" cy="1857876"/>
          </a:xfrm>
          <a:prstGeom prst="homePlate">
            <a:avLst>
              <a:gd name="adj" fmla="val 26827"/>
            </a:avLst>
          </a:prstGeom>
          <a:solidFill>
            <a:srgbClr val="0680C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1AD6CE-4A72-A05A-B975-20F50FEC755E}"/>
              </a:ext>
            </a:extLst>
          </p:cNvPr>
          <p:cNvSpPr txBox="1"/>
          <p:nvPr/>
        </p:nvSpPr>
        <p:spPr>
          <a:xfrm>
            <a:off x="2491761" y="3959336"/>
            <a:ext cx="1857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FZShuTi" pitchFamily="2" charset="-122"/>
                <a:cs typeface="Arial" pitchFamily="34" charset="0"/>
              </a:rPr>
              <a:t>Daudzdzīvokļu māju remonta </a:t>
            </a:r>
            <a:r>
              <a:rPr kumimoji="0" lang="lv-LV" altLang="ko-KR" sz="1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FZShuTi" pitchFamily="2" charset="-122"/>
                <a:cs typeface="Arial" pitchFamily="34" charset="0"/>
              </a:rPr>
              <a:t>aizdevums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42ECCA-03F6-7A14-7522-FD858C5D0DB3}"/>
              </a:ext>
            </a:extLst>
          </p:cNvPr>
          <p:cNvSpPr txBox="1"/>
          <p:nvPr/>
        </p:nvSpPr>
        <p:spPr>
          <a:xfrm>
            <a:off x="2497133" y="4667589"/>
            <a:ext cx="18578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FZShuTi" pitchFamily="2" charset="-122"/>
                <a:cs typeface="Arial" pitchFamily="34" charset="0"/>
              </a:rPr>
              <a:t>Līdz 120 EUR/</a:t>
            </a:r>
            <a:r>
              <a:rPr kumimoji="0" lang="lv-LV" altLang="ko-K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FZShuTi" pitchFamily="2" charset="-122"/>
                <a:cs typeface="Arial" pitchFamily="34" charset="0"/>
              </a:rPr>
              <a:t>kv.m</a:t>
            </a:r>
            <a:r>
              <a:rPr kumimoji="0" lang="lv-LV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FZShuTi" pitchFamily="2" charset="-122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FZShuTi" pitchFamily="2" charset="-122"/>
                <a:cs typeface="Arial" pitchFamily="34" charset="0"/>
              </a:rPr>
              <a:t>Termiņš – līdz 20 </a:t>
            </a:r>
            <a:r>
              <a:rPr kumimoji="0" lang="lv-LV" altLang="ko-K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FZShuTi" pitchFamily="2" charset="-122"/>
                <a:cs typeface="Arial" pitchFamily="34" charset="0"/>
              </a:rPr>
              <a:t>gadem</a:t>
            </a:r>
            <a:endParaRPr kumimoji="0" lang="lv-LV" altLang="ko-KR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FZShuTi" pitchFamily="2" charset="-122"/>
              <a:cs typeface="Arial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919F0F-396B-B514-E0F6-50AEAF7CB795}"/>
              </a:ext>
            </a:extLst>
          </p:cNvPr>
          <p:cNvSpPr/>
          <p:nvPr/>
        </p:nvSpPr>
        <p:spPr>
          <a:xfrm>
            <a:off x="2653023" y="3404073"/>
            <a:ext cx="13803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Arial"/>
                <a:cs typeface="Arial"/>
                <a:sym typeface="Arial"/>
              </a:rPr>
              <a:t>www.altum.lv</a:t>
            </a:r>
            <a:endParaRPr kumimoji="0" lang="lv-LV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EBF9AE-9443-30A4-1E27-2A1C205FCF45}"/>
              </a:ext>
            </a:extLst>
          </p:cNvPr>
          <p:cNvSpPr/>
          <p:nvPr/>
        </p:nvSpPr>
        <p:spPr>
          <a:xfrm>
            <a:off x="5350090" y="942975"/>
            <a:ext cx="4762557" cy="56122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Picture 2" descr="Picture 2">
            <a:extLst>
              <a:ext uri="{FF2B5EF4-FFF2-40B4-BE49-F238E27FC236}">
                <a16:creationId xmlns:a16="http://schemas.microsoft.com/office/drawing/2014/main" id="{28047CC7-4631-0AC8-6368-25C1E2D1B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105" y="1090264"/>
            <a:ext cx="1068333" cy="78374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7" name="Chart 34">
            <a:extLst>
              <a:ext uri="{FF2B5EF4-FFF2-40B4-BE49-F238E27FC236}">
                <a16:creationId xmlns:a16="http://schemas.microsoft.com/office/drawing/2014/main" id="{73AB21F1-92F0-D356-A4AC-7FA4D6BA4A75}"/>
              </a:ext>
            </a:extLst>
          </p:cNvPr>
          <p:cNvGraphicFramePr/>
          <p:nvPr/>
        </p:nvGraphicFramePr>
        <p:xfrm>
          <a:off x="6154451" y="1509635"/>
          <a:ext cx="1789003" cy="196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Chart 34">
            <a:extLst>
              <a:ext uri="{FF2B5EF4-FFF2-40B4-BE49-F238E27FC236}">
                <a16:creationId xmlns:a16="http://schemas.microsoft.com/office/drawing/2014/main" id="{3FC573F9-23C6-8488-114B-BD4085407A54}"/>
              </a:ext>
            </a:extLst>
          </p:cNvPr>
          <p:cNvGraphicFramePr/>
          <p:nvPr/>
        </p:nvGraphicFramePr>
        <p:xfrm>
          <a:off x="7766352" y="1631174"/>
          <a:ext cx="1789003" cy="196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DFD92B4C-DE76-1357-DC77-0391861BC721}"/>
              </a:ext>
            </a:extLst>
          </p:cNvPr>
          <p:cNvSpPr txBox="1"/>
          <p:nvPr/>
        </p:nvSpPr>
        <p:spPr>
          <a:xfrm>
            <a:off x="6429275" y="2403605"/>
            <a:ext cx="10541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BA2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50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BA2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%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BA200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110EDF-0C26-6719-76FA-0B080053932A}"/>
              </a:ext>
            </a:extLst>
          </p:cNvPr>
          <p:cNvSpPr/>
          <p:nvPr/>
        </p:nvSpPr>
        <p:spPr>
          <a:xfrm>
            <a:off x="6616692" y="2058916"/>
            <a:ext cx="5838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FDC56F">
                    <a:lumMod val="75000"/>
                  </a:srgbClr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Arial"/>
                <a:cs typeface="Arial"/>
                <a:sym typeface="Arial"/>
              </a:rPr>
              <a:t>līdz</a:t>
            </a:r>
            <a:endParaRPr kumimoji="0" lang="lv-LV" sz="2000" b="0" i="0" u="none" strike="noStrike" kern="1200" cap="none" spc="0" normalizeH="0" baseline="0" noProof="0" dirty="0">
              <a:ln>
                <a:noFill/>
              </a:ln>
              <a:solidFill>
                <a:srgbClr val="FDC56F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E19026-4552-B3CD-6DDB-9626CB70FD15}"/>
              </a:ext>
            </a:extLst>
          </p:cNvPr>
          <p:cNvSpPr txBox="1"/>
          <p:nvPr/>
        </p:nvSpPr>
        <p:spPr>
          <a:xfrm>
            <a:off x="8218278" y="2353386"/>
            <a:ext cx="10541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FBA2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50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BA20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%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BA200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9B956F-F285-8205-8CA4-D24AA25E8C33}"/>
              </a:ext>
            </a:extLst>
          </p:cNvPr>
          <p:cNvSpPr/>
          <p:nvPr/>
        </p:nvSpPr>
        <p:spPr>
          <a:xfrm>
            <a:off x="6162190" y="3498944"/>
            <a:ext cx="1505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Arial"/>
                <a:cs typeface="Arial"/>
                <a:sym typeface="Arial"/>
              </a:rPr>
              <a:t>www.renove.lv</a:t>
            </a:r>
            <a:endParaRPr kumimoji="0" lang="lv-LV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B54D65-7383-96B6-DDC0-7E0952C4DCF9}"/>
              </a:ext>
            </a:extLst>
          </p:cNvPr>
          <p:cNvSpPr/>
          <p:nvPr/>
        </p:nvSpPr>
        <p:spPr>
          <a:xfrm>
            <a:off x="7686131" y="3498567"/>
            <a:ext cx="1949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Arial"/>
                <a:cs typeface="Arial"/>
                <a:sym typeface="Arial"/>
              </a:rPr>
              <a:t>www.atjauno.riga.lv</a:t>
            </a:r>
            <a:endParaRPr kumimoji="0" lang="lv-LV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Pentagon 96">
            <a:extLst>
              <a:ext uri="{FF2B5EF4-FFF2-40B4-BE49-F238E27FC236}">
                <a16:creationId xmlns:a16="http://schemas.microsoft.com/office/drawing/2014/main" id="{D398A2A0-1DB2-9BE9-4197-510201E2B520}"/>
              </a:ext>
            </a:extLst>
          </p:cNvPr>
          <p:cNvSpPr/>
          <p:nvPr/>
        </p:nvSpPr>
        <p:spPr>
          <a:xfrm rot="5400000">
            <a:off x="5741862" y="4037035"/>
            <a:ext cx="2191104" cy="1857876"/>
          </a:xfrm>
          <a:prstGeom prst="homePlate">
            <a:avLst>
              <a:gd name="adj" fmla="val 26827"/>
            </a:avLst>
          </a:prstGeom>
          <a:solidFill>
            <a:srgbClr val="39A5A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7" name="Pentagon 96">
            <a:extLst>
              <a:ext uri="{FF2B5EF4-FFF2-40B4-BE49-F238E27FC236}">
                <a16:creationId xmlns:a16="http://schemas.microsoft.com/office/drawing/2014/main" id="{0A5D000C-07E8-CB8B-16D3-0CB8D31686F6}"/>
              </a:ext>
            </a:extLst>
          </p:cNvPr>
          <p:cNvSpPr/>
          <p:nvPr/>
        </p:nvSpPr>
        <p:spPr>
          <a:xfrm rot="5400000">
            <a:off x="7881312" y="4015767"/>
            <a:ext cx="2191104" cy="1857876"/>
          </a:xfrm>
          <a:prstGeom prst="homePlate">
            <a:avLst>
              <a:gd name="adj" fmla="val 26827"/>
            </a:avLst>
          </a:prstGeom>
          <a:solidFill>
            <a:srgbClr val="39A5A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6C34A2-3CC9-36E0-4D03-93B89A0F68B9}"/>
              </a:ext>
            </a:extLst>
          </p:cNvPr>
          <p:cNvSpPr txBox="1"/>
          <p:nvPr/>
        </p:nvSpPr>
        <p:spPr>
          <a:xfrm>
            <a:off x="5908476" y="3930500"/>
            <a:ext cx="1857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FZShuTi" pitchFamily="2" charset="-122"/>
                <a:cs typeface="Arial" pitchFamily="34" charset="0"/>
              </a:rPr>
              <a:t>Apdraudējuma novēršanas un energoefektivitātes darbu veikšanai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431A3A-92C9-03E2-AB6D-687500C8821B}"/>
              </a:ext>
            </a:extLst>
          </p:cNvPr>
          <p:cNvSpPr txBox="1"/>
          <p:nvPr/>
        </p:nvSpPr>
        <p:spPr>
          <a:xfrm>
            <a:off x="5908476" y="4936346"/>
            <a:ext cx="18578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CDFEFD">
                    <a:lumMod val="90000"/>
                  </a:srgbClr>
                </a:solidFill>
                <a:effectLst/>
                <a:uLnTx/>
                <a:uFillTx/>
                <a:latin typeface="Arial"/>
                <a:ea typeface="FZShuTi" pitchFamily="2" charset="-122"/>
                <a:cs typeface="Arial" pitchFamily="34" charset="0"/>
              </a:rPr>
              <a:t>/Projektu iesniegšana termiņš - 06.05.2022./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DFEFD">
                  <a:lumMod val="90000"/>
                </a:srgbClr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62374A-06A6-6963-FA3A-2B42C44CF0DE}"/>
              </a:ext>
            </a:extLst>
          </p:cNvPr>
          <p:cNvSpPr txBox="1"/>
          <p:nvPr/>
        </p:nvSpPr>
        <p:spPr>
          <a:xfrm>
            <a:off x="8036177" y="3945664"/>
            <a:ext cx="18578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FZShuTi" pitchFamily="2" charset="-122"/>
                <a:cs typeface="Arial" pitchFamily="34" charset="0"/>
              </a:rPr>
              <a:t>Vēsturiskā būvmantojuma saglabāšanai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70F7E8-16AF-B172-41F6-E5D2E4C27A19}"/>
              </a:ext>
            </a:extLst>
          </p:cNvPr>
          <p:cNvSpPr txBox="1"/>
          <p:nvPr/>
        </p:nvSpPr>
        <p:spPr>
          <a:xfrm>
            <a:off x="8079043" y="4721513"/>
            <a:ext cx="18578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CDFEFD">
                    <a:lumMod val="90000"/>
                  </a:srgbClr>
                </a:solidFill>
                <a:effectLst/>
                <a:uLnTx/>
                <a:uFillTx/>
                <a:latin typeface="Arial"/>
                <a:ea typeface="FZShuTi" pitchFamily="2" charset="-122"/>
                <a:cs typeface="Arial" pitchFamily="34" charset="0"/>
              </a:rPr>
              <a:t>/Projektu iesniegšana slēgta 18.02.2022./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DFEFD">
                  <a:lumMod val="90000"/>
                </a:srgbClr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graphicFrame>
        <p:nvGraphicFramePr>
          <p:cNvPr id="47" name="Chart 34">
            <a:extLst>
              <a:ext uri="{FF2B5EF4-FFF2-40B4-BE49-F238E27FC236}">
                <a16:creationId xmlns:a16="http://schemas.microsoft.com/office/drawing/2014/main" id="{E8850F27-97CA-A439-CB78-DD4198325A21}"/>
              </a:ext>
            </a:extLst>
          </p:cNvPr>
          <p:cNvGraphicFramePr/>
          <p:nvPr/>
        </p:nvGraphicFramePr>
        <p:xfrm>
          <a:off x="431446" y="1517783"/>
          <a:ext cx="1789003" cy="196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53813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Termogrāfija">
            <a:hlinkClick r:id="" action="ppaction://media"/>
            <a:extLst>
              <a:ext uri="{FF2B5EF4-FFF2-40B4-BE49-F238E27FC236}">
                <a16:creationId xmlns:a16="http://schemas.microsoft.com/office/drawing/2014/main" id="{59912604-69E3-A5FA-D339-EEFD13991D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2765" y="671719"/>
            <a:ext cx="9827718" cy="555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llppt-Diagram-Theme-Color-01">
    <a:dk1>
      <a:srgbClr val="000000"/>
    </a:dk1>
    <a:lt1>
      <a:sysClr val="window" lastClr="FFFFFF"/>
    </a:lt1>
    <a:dk2>
      <a:srgbClr val="1F497D"/>
    </a:dk2>
    <a:lt2>
      <a:srgbClr val="EEECE1"/>
    </a:lt2>
    <a:accent1>
      <a:srgbClr val="0680C3"/>
    </a:accent1>
    <a:accent2>
      <a:srgbClr val="07A398"/>
    </a:accent2>
    <a:accent3>
      <a:srgbClr val="90C221"/>
    </a:accent3>
    <a:accent4>
      <a:srgbClr val="FBA200"/>
    </a:accent4>
    <a:accent5>
      <a:srgbClr val="E62601"/>
    </a:accent5>
    <a:accent6>
      <a:srgbClr val="57687C"/>
    </a:accent6>
    <a:hlink>
      <a:srgbClr val="FFFFFF"/>
    </a:hlink>
    <a:folHlink>
      <a:srgbClr val="FFFFFF"/>
    </a:folHlink>
  </a:clrScheme>
  <a:fontScheme name="MAX-THEME FONT">
    <a:majorFont>
      <a:latin typeface="Arial"/>
      <a:ea typeface="Arial Unicode MS"/>
      <a:cs typeface=""/>
    </a:majorFont>
    <a:minorFont>
      <a:latin typeface="Arial"/>
      <a:ea typeface="Arial Unicode MS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Allppt-Diagram-Theme-Color-01">
    <a:dk1>
      <a:srgbClr val="000000"/>
    </a:dk1>
    <a:lt1>
      <a:sysClr val="window" lastClr="FFFFFF"/>
    </a:lt1>
    <a:dk2>
      <a:srgbClr val="1F497D"/>
    </a:dk2>
    <a:lt2>
      <a:srgbClr val="EEECE1"/>
    </a:lt2>
    <a:accent1>
      <a:srgbClr val="0680C3"/>
    </a:accent1>
    <a:accent2>
      <a:srgbClr val="07A398"/>
    </a:accent2>
    <a:accent3>
      <a:srgbClr val="90C221"/>
    </a:accent3>
    <a:accent4>
      <a:srgbClr val="FBA200"/>
    </a:accent4>
    <a:accent5>
      <a:srgbClr val="E62601"/>
    </a:accent5>
    <a:accent6>
      <a:srgbClr val="57687C"/>
    </a:accent6>
    <a:hlink>
      <a:srgbClr val="FFFFFF"/>
    </a:hlink>
    <a:folHlink>
      <a:srgbClr val="FFFFFF"/>
    </a:folHlink>
  </a:clrScheme>
  <a:fontScheme name="MAX-THEME FONT">
    <a:majorFont>
      <a:latin typeface="Arial"/>
      <a:ea typeface="Arial Unicode MS"/>
      <a:cs typeface=""/>
    </a:majorFont>
    <a:minorFont>
      <a:latin typeface="Arial"/>
      <a:ea typeface="Arial Unicode MS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Allppt-Diagram-Theme-Color-01">
    <a:dk1>
      <a:srgbClr val="000000"/>
    </a:dk1>
    <a:lt1>
      <a:sysClr val="window" lastClr="FFFFFF"/>
    </a:lt1>
    <a:dk2>
      <a:srgbClr val="1F497D"/>
    </a:dk2>
    <a:lt2>
      <a:srgbClr val="EEECE1"/>
    </a:lt2>
    <a:accent1>
      <a:srgbClr val="0680C3"/>
    </a:accent1>
    <a:accent2>
      <a:srgbClr val="07A398"/>
    </a:accent2>
    <a:accent3>
      <a:srgbClr val="90C221"/>
    </a:accent3>
    <a:accent4>
      <a:srgbClr val="FBA200"/>
    </a:accent4>
    <a:accent5>
      <a:srgbClr val="E62601"/>
    </a:accent5>
    <a:accent6>
      <a:srgbClr val="57687C"/>
    </a:accent6>
    <a:hlink>
      <a:srgbClr val="FFFFFF"/>
    </a:hlink>
    <a:folHlink>
      <a:srgbClr val="FFFFFF"/>
    </a:folHlink>
  </a:clrScheme>
  <a:fontScheme name="MAX-THEME FONT">
    <a:majorFont>
      <a:latin typeface="Arial"/>
      <a:ea typeface="Arial Unicode MS"/>
      <a:cs typeface=""/>
    </a:majorFont>
    <a:minorFont>
      <a:latin typeface="Arial"/>
      <a:ea typeface="Arial Unicode MS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Genome Editing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39A5AE"/>
    </a:accent1>
    <a:accent2>
      <a:srgbClr val="2395A6"/>
    </a:accent2>
    <a:accent3>
      <a:srgbClr val="80DBE4"/>
    </a:accent3>
    <a:accent4>
      <a:srgbClr val="CDFEFD"/>
    </a:accent4>
    <a:accent5>
      <a:srgbClr val="FE8B44"/>
    </a:accent5>
    <a:accent6>
      <a:srgbClr val="FDC56F"/>
    </a:accent6>
    <a:hlink>
      <a:srgbClr val="CDFEFD"/>
    </a:hlink>
    <a:folHlink>
      <a:srgbClr val="CDFEFD"/>
    </a:folHlink>
  </a:clrScheme>
  <a:fontScheme name="MAX-THEME FONT">
    <a:majorFont>
      <a:latin typeface="Arial"/>
      <a:ea typeface="Arial Unicode MS"/>
      <a:cs typeface=""/>
    </a:majorFont>
    <a:minorFont>
      <a:latin typeface="Arial"/>
      <a:ea typeface="Arial Unicode MS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449</Words>
  <Application>Microsoft Office PowerPoint</Application>
  <PresentationFormat>Widescreen</PresentationFormat>
  <Paragraphs>75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Georgia</vt:lpstr>
      <vt:lpstr>Myriad Pro</vt:lpstr>
      <vt:lpstr>Myriad Pro Cond</vt:lpstr>
      <vt:lpstr>1_Office Theme</vt:lpstr>
      <vt:lpstr> MĀJU ATJAUNOŠANA ILGTERMIŅA RISINĀJUMS SILTUMENERĢIJAS PATĒRIŅA  SAMAZINĀŠANAI                       SIA “Rīgas namu pārvaldnieks”       Vecākais māju atjaunošanas projektu vadītājs          Oskars Skrastiņš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Paldies par uzmanību!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MĀJU ATJAUNOŠANA ILGTERMIŅA RISINĀJUMS SILTUMENERĢIJAS PATĒRIŅA  SAMAZINĀŠANAI                       SIA “Rīgas namu pārvaldnieks”       Vecākais māju atjaunošanas projektu vadītājs          Oskars Skrastiņš</dc:title>
  <dc:creator>Laura Vaļuma</dc:creator>
  <cp:lastModifiedBy>Agnete Busta</cp:lastModifiedBy>
  <cp:revision>5</cp:revision>
  <dcterms:created xsi:type="dcterms:W3CDTF">2022-07-18T12:07:01Z</dcterms:created>
  <dcterms:modified xsi:type="dcterms:W3CDTF">2022-07-19T06:16:17Z</dcterms:modified>
</cp:coreProperties>
</file>